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7" r:id="rId4"/>
    <p:sldId id="273" r:id="rId5"/>
    <p:sldId id="265" r:id="rId6"/>
    <p:sldId id="258" r:id="rId7"/>
    <p:sldId id="259" r:id="rId8"/>
    <p:sldId id="260" r:id="rId9"/>
    <p:sldId id="261" r:id="rId10"/>
    <p:sldId id="270" r:id="rId11"/>
    <p:sldId id="271" r:id="rId12"/>
    <p:sldId id="262" r:id="rId13"/>
    <p:sldId id="263" r:id="rId14"/>
    <p:sldId id="264" r:id="rId15"/>
    <p:sldId id="266" r:id="rId16"/>
    <p:sldId id="267" r:id="rId17"/>
    <p:sldId id="268"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6D6945E-38FB-4F4E-86F4-EE12687199B2}"/>
              </a:ext>
            </a:extLst>
          </p:cNvPr>
          <p:cNvPicPr>
            <a:picLocks noChangeAspect="1"/>
          </p:cNvPicPr>
          <p:nvPr/>
        </p:nvPicPr>
        <p:blipFill>
          <a:blip r:embed="rId2"/>
          <a:stretch>
            <a:fillRect/>
          </a:stretch>
        </p:blipFill>
        <p:spPr>
          <a:xfrm>
            <a:off x="996593" y="596286"/>
            <a:ext cx="9791271" cy="5911480"/>
          </a:xfrm>
          <a:prstGeom prst="rect">
            <a:avLst/>
          </a:prstGeom>
        </p:spPr>
      </p:pic>
    </p:spTree>
    <p:extLst>
      <p:ext uri="{BB962C8B-B14F-4D97-AF65-F5344CB8AC3E}">
        <p14:creationId xmlns:p14="http://schemas.microsoft.com/office/powerpoint/2010/main" val="140238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52DC48-828A-4BD0-BB8C-BB18C1AA37FB}"/>
              </a:ext>
            </a:extLst>
          </p:cNvPr>
          <p:cNvSpPr>
            <a:spLocks noGrp="1"/>
          </p:cNvSpPr>
          <p:nvPr>
            <p:ph type="title"/>
          </p:nvPr>
        </p:nvSpPr>
        <p:spPr/>
        <p:txBody>
          <a:bodyPr/>
          <a:lstStyle/>
          <a:p>
            <a:r>
              <a:rPr lang="pl-PL" dirty="0"/>
              <a:t>Warzywa i owoce</a:t>
            </a:r>
          </a:p>
        </p:txBody>
      </p:sp>
      <p:sp>
        <p:nvSpPr>
          <p:cNvPr id="3" name="Symbol zastępczy zawartości 2">
            <a:extLst>
              <a:ext uri="{FF2B5EF4-FFF2-40B4-BE49-F238E27FC236}">
                <a16:creationId xmlns:a16="http://schemas.microsoft.com/office/drawing/2014/main" id="{EE6467F6-0E70-4FDA-8CE9-F5193F87D35C}"/>
              </a:ext>
            </a:extLst>
          </p:cNvPr>
          <p:cNvSpPr>
            <a:spLocks noGrp="1"/>
          </p:cNvSpPr>
          <p:nvPr>
            <p:ph sz="quarter" idx="13"/>
          </p:nvPr>
        </p:nvSpPr>
        <p:spPr/>
        <p:txBody>
          <a:bodyPr>
            <a:normAutofit fontScale="92500" lnSpcReduction="20000"/>
          </a:bodyPr>
          <a:lstStyle/>
          <a:p>
            <a:r>
              <a:rPr lang="pl-PL" b="0" i="0" dirty="0">
                <a:solidFill>
                  <a:srgbClr val="444444"/>
                </a:solidFill>
                <a:effectLst/>
                <a:latin typeface="Open Sans" panose="020B0606030504020204" pitchFamily="34" charset="0"/>
              </a:rPr>
              <a:t>Warzywa i owoce powinny wchodzić w skład codziennej diety, gdyż są źródłem cennych witamin, zwłaszcza </a:t>
            </a:r>
            <a:r>
              <a:rPr lang="pl-PL" b="1" i="0" dirty="0">
                <a:solidFill>
                  <a:srgbClr val="444444"/>
                </a:solidFill>
                <a:effectLst/>
                <a:latin typeface="Open Sans" panose="020B0606030504020204" pitchFamily="34" charset="0"/>
              </a:rPr>
              <a:t>witaminy C </a:t>
            </a:r>
            <a:r>
              <a:rPr lang="pl-PL" b="0" i="0" dirty="0">
                <a:solidFill>
                  <a:srgbClr val="444444"/>
                </a:solidFill>
                <a:effectLst/>
                <a:latin typeface="Open Sans" panose="020B0606030504020204" pitchFamily="34" charset="0"/>
              </a:rPr>
              <a:t>oraz  - </a:t>
            </a:r>
            <a:r>
              <a:rPr lang="pl-PL" b="1" i="0" dirty="0">
                <a:solidFill>
                  <a:srgbClr val="444444"/>
                </a:solidFill>
                <a:effectLst/>
                <a:latin typeface="Open Sans" panose="020B0606030504020204" pitchFamily="34" charset="0"/>
              </a:rPr>
              <a:t>karotenu</a:t>
            </a:r>
            <a:r>
              <a:rPr lang="pl-PL" b="0" i="0" dirty="0">
                <a:solidFill>
                  <a:srgbClr val="444444"/>
                </a:solidFill>
                <a:effectLst/>
                <a:latin typeface="Open Sans" panose="020B0606030504020204" pitchFamily="34" charset="0"/>
              </a:rPr>
              <a:t>. Dostarczają także </a:t>
            </a:r>
            <a:r>
              <a:rPr lang="pl-PL" b="1" i="0" dirty="0">
                <a:solidFill>
                  <a:srgbClr val="444444"/>
                </a:solidFill>
                <a:effectLst/>
                <a:latin typeface="Open Sans" panose="020B0606030504020204" pitchFamily="34" charset="0"/>
              </a:rPr>
              <a:t>kwasu foliowego</a:t>
            </a:r>
            <a:r>
              <a:rPr lang="pl-PL" b="0" i="0" dirty="0">
                <a:solidFill>
                  <a:srgbClr val="444444"/>
                </a:solidFill>
                <a:effectLst/>
                <a:latin typeface="Open Sans" panose="020B0606030504020204" pitchFamily="34" charset="0"/>
              </a:rPr>
              <a:t>. Zawierają znaczne ilości składników mineralnych takich jak: </a:t>
            </a:r>
            <a:r>
              <a:rPr lang="pl-PL" b="1" i="0" dirty="0">
                <a:solidFill>
                  <a:srgbClr val="444444"/>
                </a:solidFill>
                <a:effectLst/>
                <a:latin typeface="Open Sans" panose="020B0606030504020204" pitchFamily="34" charset="0"/>
              </a:rPr>
              <a:t>wapń, potas, magnez, sód</a:t>
            </a:r>
            <a:r>
              <a:rPr lang="pl-PL" b="0" i="0" dirty="0">
                <a:solidFill>
                  <a:srgbClr val="444444"/>
                </a:solidFill>
                <a:effectLst/>
                <a:latin typeface="Open Sans" panose="020B0606030504020204" pitchFamily="34" charset="0"/>
              </a:rPr>
              <a:t>.</a:t>
            </a:r>
          </a:p>
          <a:p>
            <a:r>
              <a:rPr lang="pl-PL" b="0" i="0" dirty="0">
                <a:solidFill>
                  <a:srgbClr val="444444"/>
                </a:solidFill>
                <a:effectLst/>
                <a:latin typeface="Open Sans" panose="020B0606030504020204" pitchFamily="34" charset="0"/>
              </a:rPr>
              <a:t> Zawarty w owocach i warzywach błonnik pokarmowy nie ulega trawieniu przez enzymy przewodu pokarmowego. Spełnia on bardzo ważną rolę, m.in. posiada zdolność regulowania pracy przewodu pokarmowego zapobiegając zaparciom, korzystnie wpływa na stężenie cholesterolu i glukozy we krwi. Większość warzyw i owoców odznacza się wysoką zawartością wody (80-90%), z czego wynika ich niska wartość kaloryczna. .</a:t>
            </a:r>
            <a:br>
              <a:rPr lang="pl-PL" dirty="0"/>
            </a:br>
            <a:endParaRPr lang="pl-PL" dirty="0"/>
          </a:p>
        </p:txBody>
      </p:sp>
    </p:spTree>
    <p:extLst>
      <p:ext uri="{BB962C8B-B14F-4D97-AF65-F5344CB8AC3E}">
        <p14:creationId xmlns:p14="http://schemas.microsoft.com/office/powerpoint/2010/main" val="365959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4E9D6D-1E8E-4B93-AF6A-CF4A0795DBC9}"/>
              </a:ext>
            </a:extLst>
          </p:cNvPr>
          <p:cNvSpPr>
            <a:spLocks noGrp="1"/>
          </p:cNvSpPr>
          <p:nvPr>
            <p:ph type="title"/>
          </p:nvPr>
        </p:nvSpPr>
        <p:spPr/>
        <p:txBody>
          <a:bodyPr/>
          <a:lstStyle/>
          <a:p>
            <a:r>
              <a:rPr lang="pl-PL" dirty="0"/>
              <a:t>Pięć porcji warzyw i owoców !!!</a:t>
            </a:r>
          </a:p>
        </p:txBody>
      </p:sp>
      <p:sp>
        <p:nvSpPr>
          <p:cNvPr id="3" name="Symbol zastępczy zawartości 2">
            <a:extLst>
              <a:ext uri="{FF2B5EF4-FFF2-40B4-BE49-F238E27FC236}">
                <a16:creationId xmlns:a16="http://schemas.microsoft.com/office/drawing/2014/main" id="{F8383F3F-2F3C-41CB-8031-120D4D8FAAFA}"/>
              </a:ext>
            </a:extLst>
          </p:cNvPr>
          <p:cNvSpPr>
            <a:spLocks noGrp="1"/>
          </p:cNvSpPr>
          <p:nvPr>
            <p:ph sz="quarter" idx="13"/>
          </p:nvPr>
        </p:nvSpPr>
        <p:spPr/>
        <p:txBody>
          <a:bodyPr>
            <a:normAutofit fontScale="77500" lnSpcReduction="20000"/>
          </a:bodyPr>
          <a:lstStyle/>
          <a:p>
            <a:r>
              <a:rPr lang="pl-PL" b="0" i="0" dirty="0">
                <a:solidFill>
                  <a:srgbClr val="444444"/>
                </a:solidFill>
                <a:effectLst/>
                <a:latin typeface="Open Sans" panose="020B0606030504020204" pitchFamily="34" charset="0"/>
              </a:rPr>
              <a:t>Jedna porcja to średniej wielkości warzywo (lub kilka mniejszych), średniej wielkości owoc (lub kilka mniejszych) albo 200 ml soku (szklanka lub mały kartonik). Warto w tym miejscu zaznaczyć, że w planowaniu dziennych porcji warzyw oraz owoców nie bierzemy pod uwagę ziemniaków.</a:t>
            </a:r>
          </a:p>
          <a:p>
            <a:r>
              <a:rPr lang="pl-PL" b="0" i="0" dirty="0">
                <a:solidFill>
                  <a:srgbClr val="444444"/>
                </a:solidFill>
                <a:effectLst/>
                <a:latin typeface="Open Sans" panose="020B0606030504020204" pitchFamily="34" charset="0"/>
              </a:rPr>
              <a:t> </a:t>
            </a:r>
            <a:r>
              <a:rPr lang="pl-PL" b="1" i="0" dirty="0">
                <a:solidFill>
                  <a:srgbClr val="444444"/>
                </a:solidFill>
                <a:effectLst/>
                <a:latin typeface="Open Sans" panose="020B0606030504020204" pitchFamily="34" charset="0"/>
              </a:rPr>
              <a:t>Przykłady porcji: </a:t>
            </a:r>
            <a:r>
              <a:rPr lang="pl-PL" b="0" i="0" dirty="0">
                <a:solidFill>
                  <a:srgbClr val="444444"/>
                </a:solidFill>
                <a:effectLst/>
                <a:latin typeface="Open Sans" panose="020B0606030504020204" pitchFamily="34" charset="0"/>
              </a:rPr>
              <a:t>3 mandarynki, 100 g malin, kartonik soku owocowego, mus z połowy jabłka i połowy gruszki, 100 g surówki z kapusty, 100 g kalafiora, cały pomidor do kanapek, koktajl ze 100 g jagód, 100 g sałatki owocowej, szklanka soku warzywnego.</a:t>
            </a:r>
          </a:p>
          <a:p>
            <a:r>
              <a:rPr lang="pl-PL" b="0" i="0" dirty="0">
                <a:solidFill>
                  <a:srgbClr val="444444"/>
                </a:solidFill>
                <a:effectLst/>
                <a:latin typeface="Open Sans" panose="020B0606030504020204" pitchFamily="34" charset="0"/>
              </a:rPr>
              <a:t> Każdy posiłek powinien być wzbogacony porcją warzyw lub owoców. Porcję można zastąpić sokiem 100%. Stanowi on źródło cennych składników, tak samo jak owoce czy warzywa, z których jest wyprodukowany. Sok można na przykład dać dziecku do szkoły jako wygodne i smaczne wzbogacenie drugiego śniadania.</a:t>
            </a:r>
            <a:br>
              <a:rPr lang="pl-PL" dirty="0"/>
            </a:br>
            <a:endParaRPr lang="pl-PL" dirty="0"/>
          </a:p>
        </p:txBody>
      </p:sp>
    </p:spTree>
    <p:extLst>
      <p:ext uri="{BB962C8B-B14F-4D97-AF65-F5344CB8AC3E}">
        <p14:creationId xmlns:p14="http://schemas.microsoft.com/office/powerpoint/2010/main" val="85305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3AA0CE-101B-4BC3-BFAE-A5175343761F}"/>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 </a:t>
            </a:r>
            <a:r>
              <a:rPr lang="pl-PL" b="1" i="0" dirty="0">
                <a:solidFill>
                  <a:srgbClr val="444444"/>
                </a:solidFill>
                <a:effectLst/>
                <a:latin typeface="Open Sans" panose="020B0606030504020204" pitchFamily="34" charset="0"/>
              </a:rPr>
              <a:t>Mięso, jaja, orzechy i nasiona strączkowe</a:t>
            </a:r>
            <a:endParaRPr lang="pl-PL" dirty="0"/>
          </a:p>
        </p:txBody>
      </p:sp>
      <p:sp>
        <p:nvSpPr>
          <p:cNvPr id="3" name="Symbol zastępczy zawartości 2">
            <a:extLst>
              <a:ext uri="{FF2B5EF4-FFF2-40B4-BE49-F238E27FC236}">
                <a16:creationId xmlns:a16="http://schemas.microsoft.com/office/drawing/2014/main" id="{A894C753-C9B9-42B6-8F55-5EE646DA9539}"/>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Spożywaj chude mięso, które jest bogate w białko. Jedz chude mięso lub mięso o niskiej zawartości tłuszczu. Wybieraj dania pieczone, gotowane lub grillowane – nie smażone.</a:t>
            </a:r>
            <a:br>
              <a:rPr lang="pl-PL" dirty="0"/>
            </a:br>
            <a:endParaRPr lang="pl-PL" dirty="0"/>
          </a:p>
        </p:txBody>
      </p:sp>
    </p:spTree>
    <p:extLst>
      <p:ext uri="{BB962C8B-B14F-4D97-AF65-F5344CB8AC3E}">
        <p14:creationId xmlns:p14="http://schemas.microsoft.com/office/powerpoint/2010/main" val="108865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42AF02-6F5C-4634-B673-BE18B63A7F14}"/>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 Tłuszcz</a:t>
            </a:r>
            <a:endParaRPr lang="pl-PL" dirty="0"/>
          </a:p>
        </p:txBody>
      </p:sp>
      <p:sp>
        <p:nvSpPr>
          <p:cNvPr id="3" name="Symbol zastępczy zawartości 2">
            <a:extLst>
              <a:ext uri="{FF2B5EF4-FFF2-40B4-BE49-F238E27FC236}">
                <a16:creationId xmlns:a16="http://schemas.microsoft.com/office/drawing/2014/main" id="{883AFD80-5C86-4C57-8E44-EFAD0872A529}"/>
              </a:ext>
            </a:extLst>
          </p:cNvPr>
          <p:cNvSpPr>
            <a:spLocks noGrp="1"/>
          </p:cNvSpPr>
          <p:nvPr>
            <p:ph sz="quarter" idx="13"/>
          </p:nvPr>
        </p:nvSpPr>
        <p:spPr>
          <a:xfrm>
            <a:off x="921875" y="2336269"/>
            <a:ext cx="10363826" cy="3424107"/>
          </a:xfrm>
        </p:spPr>
        <p:txBody>
          <a:bodyPr/>
          <a:lstStyle/>
          <a:p>
            <a:r>
              <a:rPr lang="pl-PL" b="0" i="0" dirty="0">
                <a:solidFill>
                  <a:srgbClr val="444444"/>
                </a:solidFill>
                <a:effectLst/>
                <a:latin typeface="Open Sans" panose="020B0606030504020204" pitchFamily="34" charset="0"/>
              </a:rPr>
              <a:t>Tłuszcze  są niezbędnym składnikiem dla zachowania dobrego zdrowia. Najlepiej jest dostarczać organizmowi tłuszcz, poprzez spożywanie ryb, nasion, orzechów i płynnych olejów (olej rzepakowy, oliwa z oliwek, olej lniany, sojowy, kukurydziany, słonecznikowy).</a:t>
            </a:r>
            <a:br>
              <a:rPr lang="pl-PL" dirty="0"/>
            </a:br>
            <a:endParaRPr lang="pl-PL" dirty="0"/>
          </a:p>
        </p:txBody>
      </p:sp>
    </p:spTree>
    <p:extLst>
      <p:ext uri="{BB962C8B-B14F-4D97-AF65-F5344CB8AC3E}">
        <p14:creationId xmlns:p14="http://schemas.microsoft.com/office/powerpoint/2010/main" val="17822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8C4038-6273-4E54-A1E6-729949C0F3A7}"/>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Aktywność fizyczna</a:t>
            </a:r>
            <a:endParaRPr lang="pl-PL" dirty="0"/>
          </a:p>
        </p:txBody>
      </p:sp>
      <p:sp>
        <p:nvSpPr>
          <p:cNvPr id="3" name="Symbol zastępczy zawartości 2">
            <a:extLst>
              <a:ext uri="{FF2B5EF4-FFF2-40B4-BE49-F238E27FC236}">
                <a16:creationId xmlns:a16="http://schemas.microsoft.com/office/drawing/2014/main" id="{17CA5F3A-DE49-4284-8AD0-9D220A7CA85A}"/>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Musisz odnaleźć równowagę między jedzeniem i aktywną zabawą. Częściej się ruszaj – przynajmniej </a:t>
            </a:r>
            <a:r>
              <a:rPr lang="pl-PL" b="1" i="0" dirty="0">
                <a:solidFill>
                  <a:srgbClr val="444444"/>
                </a:solidFill>
                <a:effectLst/>
                <a:latin typeface="Open Sans" panose="020B0606030504020204" pitchFamily="34" charset="0"/>
              </a:rPr>
              <a:t>60 minut w większość dni tygodnia</a:t>
            </a:r>
            <a:r>
              <a:rPr lang="pl-PL" b="0" i="0" dirty="0">
                <a:solidFill>
                  <a:srgbClr val="444444"/>
                </a:solidFill>
                <a:effectLst/>
                <a:latin typeface="Open Sans" panose="020B0606030504020204" pitchFamily="34" charset="0"/>
              </a:rPr>
              <a:t>. Nie musisz wykonywać męczących ćwiczeń, możesz chodzić na spacery, jeździć na rowerze, tańczyć ;)</a:t>
            </a:r>
            <a:br>
              <a:rPr lang="pl-PL" dirty="0"/>
            </a:br>
            <a:endParaRPr lang="pl-PL" dirty="0"/>
          </a:p>
        </p:txBody>
      </p:sp>
    </p:spTree>
    <p:extLst>
      <p:ext uri="{BB962C8B-B14F-4D97-AF65-F5344CB8AC3E}">
        <p14:creationId xmlns:p14="http://schemas.microsoft.com/office/powerpoint/2010/main" val="125579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F79BC5-5AD0-4107-AE99-6A35F6EEAD1F}"/>
              </a:ext>
            </a:extLst>
          </p:cNvPr>
          <p:cNvSpPr>
            <a:spLocks noGrp="1"/>
          </p:cNvSpPr>
          <p:nvPr>
            <p:ph type="title"/>
          </p:nvPr>
        </p:nvSpPr>
        <p:spPr/>
        <p:txBody>
          <a:bodyPr/>
          <a:lstStyle/>
          <a:p>
            <a:r>
              <a:rPr lang="pl-PL" b="1" i="0" dirty="0">
                <a:solidFill>
                  <a:srgbClr val="666666"/>
                </a:solidFill>
                <a:effectLst/>
                <a:latin typeface="Open Sans" panose="020B0606030504020204" pitchFamily="34" charset="0"/>
              </a:rPr>
              <a:t>Co do picia?</a:t>
            </a:r>
            <a:endParaRPr lang="pl-PL" dirty="0"/>
          </a:p>
        </p:txBody>
      </p:sp>
      <p:sp>
        <p:nvSpPr>
          <p:cNvPr id="3" name="Symbol zastępczy zawartości 2">
            <a:extLst>
              <a:ext uri="{FF2B5EF4-FFF2-40B4-BE49-F238E27FC236}">
                <a16:creationId xmlns:a16="http://schemas.microsoft.com/office/drawing/2014/main" id="{62247255-CF0F-4DA9-A701-28B5510A4727}"/>
              </a:ext>
            </a:extLst>
          </p:cNvPr>
          <p:cNvSpPr>
            <a:spLocks noGrp="1"/>
          </p:cNvSpPr>
          <p:nvPr>
            <p:ph sz="quarter" idx="13"/>
          </p:nvPr>
        </p:nvSpPr>
        <p:spPr>
          <a:xfrm>
            <a:off x="913149" y="1674688"/>
            <a:ext cx="10364451" cy="4705564"/>
          </a:xfrm>
        </p:spPr>
        <p:txBody>
          <a:bodyPr>
            <a:normAutofit fontScale="70000" lnSpcReduction="20000"/>
          </a:bodyPr>
          <a:lstStyle/>
          <a:p>
            <a:r>
              <a:rPr lang="pl-PL" b="1" i="1" dirty="0">
                <a:solidFill>
                  <a:srgbClr val="666666"/>
                </a:solidFill>
                <a:effectLst/>
                <a:latin typeface="Open Sans" panose="020B0606030504020204" pitchFamily="34" charset="0"/>
              </a:rPr>
              <a:t>WODA</a:t>
            </a:r>
            <a:br>
              <a:rPr lang="pl-PL" dirty="0"/>
            </a:br>
            <a:r>
              <a:rPr lang="pl-PL" b="1" dirty="0" err="1"/>
              <a:t>Woda</a:t>
            </a:r>
            <a:r>
              <a:rPr lang="pl-PL" dirty="0"/>
              <a:t> </a:t>
            </a:r>
            <a:r>
              <a:rPr lang="pl-PL" b="0" i="0" dirty="0">
                <a:solidFill>
                  <a:srgbClr val="666666"/>
                </a:solidFill>
                <a:effectLst/>
                <a:latin typeface="Open Sans" panose="020B0606030504020204" pitchFamily="34" charset="0"/>
              </a:rPr>
              <a:t>to zawsze najlepszy wybór, za który twój organizm na pewno ci podziękuje. Powinniśmy wypić min. 2 litry wody dziennie. Jeśli nie dostarczymy naszemu organizmowi odpowiedniej ilości wody, prawdopodobnie będziemy odczuwać zmęczenie a nasza skóra będzie sucha. Mogą pojawić się również bóle i zawroty głowy oraz zaburzenia pracy układu moczowego.</a:t>
            </a:r>
            <a:br>
              <a:rPr lang="pl-PL" dirty="0"/>
            </a:br>
            <a:br>
              <a:rPr lang="pl-PL" dirty="0"/>
            </a:br>
            <a:r>
              <a:rPr lang="pl-PL" b="1" i="1" dirty="0">
                <a:solidFill>
                  <a:srgbClr val="666666"/>
                </a:solidFill>
                <a:effectLst/>
                <a:latin typeface="Open Sans" panose="020B0606030504020204" pitchFamily="34" charset="0"/>
              </a:rPr>
              <a:t>HERBATY</a:t>
            </a:r>
            <a:br>
              <a:rPr lang="pl-PL" dirty="0"/>
            </a:br>
            <a:r>
              <a:rPr lang="pl-PL" b="0" i="0" dirty="0">
                <a:solidFill>
                  <a:srgbClr val="666666"/>
                </a:solidFill>
                <a:effectLst/>
                <a:latin typeface="Open Sans" panose="020B0606030504020204" pitchFamily="34" charset="0"/>
              </a:rPr>
              <a:t>ziołowe, prawdziwie owocowe (czyli np. malinowa, która zawiera maliny, a nie tylko hibiskus i aromaty), herbata zielona (najlepiej liściasta lub wygodniejsza w użyciu liściasta w torebkach),</a:t>
            </a:r>
            <a:br>
              <a:rPr lang="pl-PL" dirty="0"/>
            </a:br>
            <a:br>
              <a:rPr lang="pl-PL" dirty="0"/>
            </a:br>
            <a:r>
              <a:rPr lang="pl-PL" b="1" i="1" dirty="0">
                <a:solidFill>
                  <a:srgbClr val="666666"/>
                </a:solidFill>
                <a:effectLst/>
                <a:latin typeface="Open Sans" panose="020B0606030504020204" pitchFamily="34" charset="0"/>
              </a:rPr>
              <a:t>SOKI</a:t>
            </a:r>
            <a:br>
              <a:rPr lang="pl-PL" dirty="0"/>
            </a:br>
            <a:r>
              <a:rPr lang="pl-PL" b="0" i="0" dirty="0">
                <a:solidFill>
                  <a:srgbClr val="666666"/>
                </a:solidFill>
                <a:effectLst/>
                <a:latin typeface="Open Sans" panose="020B0606030504020204" pitchFamily="34" charset="0"/>
              </a:rPr>
              <a:t> naturalne, najlepiej świeżo wyciskane owocowe lub owocowo-warzywne. Jeśli już z kartonu, to 100%, nie wyprodukowany z soku zagęszczonego,</a:t>
            </a:r>
            <a:br>
              <a:rPr lang="pl-PL" dirty="0"/>
            </a:br>
            <a:br>
              <a:rPr lang="pl-PL" dirty="0"/>
            </a:br>
            <a:r>
              <a:rPr lang="pl-PL" b="1" i="1" dirty="0">
                <a:solidFill>
                  <a:srgbClr val="666666"/>
                </a:solidFill>
                <a:effectLst/>
                <a:latin typeface="Open Sans" panose="020B0606030504020204" pitchFamily="34" charset="0"/>
              </a:rPr>
              <a:t>SMOOTHIES</a:t>
            </a:r>
            <a:br>
              <a:rPr lang="pl-PL" dirty="0"/>
            </a:br>
            <a:r>
              <a:rPr lang="pl-PL" b="0" i="0" dirty="0">
                <a:solidFill>
                  <a:srgbClr val="666666"/>
                </a:solidFill>
                <a:effectLst/>
                <a:latin typeface="Open Sans" panose="020B0606030504020204" pitchFamily="34" charset="0"/>
              </a:rPr>
              <a:t>czyli owocowy lub owocowo-warzywny napój o konsystencji koktajlu, niezwykle bogaty w wartości odżywcze- prawdziwa bomba witaminowa!</a:t>
            </a:r>
            <a:endParaRPr lang="pl-PL" dirty="0"/>
          </a:p>
        </p:txBody>
      </p:sp>
    </p:spTree>
    <p:extLst>
      <p:ext uri="{BB962C8B-B14F-4D97-AF65-F5344CB8AC3E}">
        <p14:creationId xmlns:p14="http://schemas.microsoft.com/office/powerpoint/2010/main" val="23464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737FC3-6632-448B-8650-56B585489909}"/>
              </a:ext>
            </a:extLst>
          </p:cNvPr>
          <p:cNvSpPr>
            <a:spLocks noGrp="1"/>
          </p:cNvSpPr>
          <p:nvPr>
            <p:ph type="title"/>
          </p:nvPr>
        </p:nvSpPr>
        <p:spPr/>
        <p:txBody>
          <a:bodyPr/>
          <a:lstStyle/>
          <a:p>
            <a:r>
              <a:rPr lang="pl-PL" b="1" i="0" u="none" strike="noStrike" dirty="0">
                <a:solidFill>
                  <a:srgbClr val="666666"/>
                </a:solidFill>
                <a:effectLst/>
                <a:latin typeface="Open Sans" panose="020B0606030504020204" pitchFamily="34" charset="0"/>
              </a:rPr>
              <a:t>Szukaj zdrowych zamienników</a:t>
            </a:r>
            <a:endParaRPr lang="pl-PL" dirty="0"/>
          </a:p>
        </p:txBody>
      </p:sp>
      <p:sp>
        <p:nvSpPr>
          <p:cNvPr id="3" name="Symbol zastępczy zawartości 2">
            <a:extLst>
              <a:ext uri="{FF2B5EF4-FFF2-40B4-BE49-F238E27FC236}">
                <a16:creationId xmlns:a16="http://schemas.microsoft.com/office/drawing/2014/main" id="{DFB7EE37-A18B-4CB8-BD04-0B7F5DC03899}"/>
              </a:ext>
            </a:extLst>
          </p:cNvPr>
          <p:cNvSpPr>
            <a:spLocks noGrp="1"/>
          </p:cNvSpPr>
          <p:nvPr>
            <p:ph sz="quarter" idx="13"/>
          </p:nvPr>
        </p:nvSpPr>
        <p:spPr>
          <a:xfrm>
            <a:off x="791110" y="1756881"/>
            <a:ext cx="10486490" cy="4962417"/>
          </a:xfrm>
        </p:spPr>
        <p:txBody>
          <a:bodyPr>
            <a:normAutofit fontScale="85000" lnSpcReduction="20000"/>
          </a:bodyPr>
          <a:lstStyle/>
          <a:p>
            <a:r>
              <a:rPr lang="pl-PL" b="0" i="0" dirty="0">
                <a:solidFill>
                  <a:srgbClr val="666666"/>
                </a:solidFill>
                <a:effectLst/>
                <a:latin typeface="Open Sans" panose="020B0606030504020204" pitchFamily="34" charset="0"/>
              </a:rPr>
              <a:t>Podejmując codzienne decyzje żywieniowe, staraj się zawsze szukać zdrowszej alternatywy, na przykład:</a:t>
            </a:r>
            <a:br>
              <a:rPr lang="pl-PL" dirty="0"/>
            </a:br>
            <a:br>
              <a:rPr lang="pl-PL" dirty="0"/>
            </a:br>
            <a:r>
              <a:rPr lang="pl-PL" b="1" i="1" dirty="0">
                <a:solidFill>
                  <a:srgbClr val="666666"/>
                </a:solidFill>
                <a:effectLst/>
                <a:latin typeface="Open Sans" panose="020B0606030504020204" pitchFamily="34" charset="0"/>
              </a:rPr>
              <a:t>słodzone płatki śniadaniowe</a:t>
            </a:r>
            <a:r>
              <a:rPr lang="pl-PL" b="0" i="0" dirty="0">
                <a:solidFill>
                  <a:srgbClr val="666666"/>
                </a:solidFill>
                <a:effectLst/>
                <a:latin typeface="Open Sans" panose="020B0606030504020204" pitchFamily="34" charset="0"/>
              </a:rPr>
              <a:t> - naturalne płatki zbożowe (owsiane, żytnie, orkiszowe, jaglane, jęczmienne)</a:t>
            </a:r>
            <a:br>
              <a:rPr lang="pl-PL" dirty="0"/>
            </a:br>
            <a:r>
              <a:rPr lang="pl-PL" b="1" i="1" dirty="0">
                <a:solidFill>
                  <a:srgbClr val="666666"/>
                </a:solidFill>
                <a:effectLst/>
                <a:latin typeface="Open Sans" panose="020B0606030504020204" pitchFamily="34" charset="0"/>
              </a:rPr>
              <a:t>biały cukier</a:t>
            </a:r>
            <a:r>
              <a:rPr lang="pl-PL" b="0" i="0" dirty="0">
                <a:solidFill>
                  <a:srgbClr val="666666"/>
                </a:solidFill>
                <a:effectLst/>
                <a:latin typeface="Open Sans" panose="020B0606030504020204" pitchFamily="34" charset="0"/>
              </a:rPr>
              <a:t> - miód, cukier trzcinowy, syrop z agawy</a:t>
            </a:r>
            <a:br>
              <a:rPr lang="pl-PL" dirty="0"/>
            </a:br>
            <a:r>
              <a:rPr lang="pl-PL" b="1" i="1" dirty="0">
                <a:solidFill>
                  <a:srgbClr val="666666"/>
                </a:solidFill>
                <a:effectLst/>
                <a:latin typeface="Open Sans" panose="020B0606030504020204" pitchFamily="34" charset="0"/>
              </a:rPr>
              <a:t>napoje, nektary, soki owocowe z kartonu</a:t>
            </a:r>
            <a:r>
              <a:rPr lang="pl-PL" b="0" i="0" dirty="0">
                <a:solidFill>
                  <a:srgbClr val="666666"/>
                </a:solidFill>
                <a:effectLst/>
                <a:latin typeface="Open Sans" panose="020B0606030504020204" pitchFamily="34" charset="0"/>
              </a:rPr>
              <a:t> - soki świeżo wyciskane</a:t>
            </a:r>
            <a:br>
              <a:rPr lang="pl-PL" dirty="0"/>
            </a:br>
            <a:r>
              <a:rPr lang="pl-PL" b="1" i="1" dirty="0">
                <a:solidFill>
                  <a:srgbClr val="666666"/>
                </a:solidFill>
                <a:effectLst/>
                <a:latin typeface="Open Sans" panose="020B0606030504020204" pitchFamily="34" charset="0"/>
              </a:rPr>
              <a:t>jogurt owocowy</a:t>
            </a:r>
            <a:r>
              <a:rPr lang="pl-PL" b="0" i="0" dirty="0">
                <a:solidFill>
                  <a:srgbClr val="666666"/>
                </a:solidFill>
                <a:effectLst/>
                <a:latin typeface="Open Sans" panose="020B0606030504020204" pitchFamily="34" charset="0"/>
              </a:rPr>
              <a:t> - jogurt naturalny ze świeżymi owocami sezonowymi lub mrożonymi</a:t>
            </a:r>
            <a:br>
              <a:rPr lang="pl-PL" dirty="0"/>
            </a:br>
            <a:r>
              <a:rPr lang="pl-PL" b="1" i="1" dirty="0">
                <a:solidFill>
                  <a:srgbClr val="666666"/>
                </a:solidFill>
                <a:effectLst/>
                <a:latin typeface="Open Sans" panose="020B0606030504020204" pitchFamily="34" charset="0"/>
              </a:rPr>
              <a:t>biała mąka </a:t>
            </a:r>
            <a:r>
              <a:rPr lang="pl-PL" b="0" i="0" dirty="0">
                <a:solidFill>
                  <a:srgbClr val="666666"/>
                </a:solidFill>
                <a:effectLst/>
                <a:latin typeface="Open Sans" panose="020B0606030504020204" pitchFamily="34" charset="0"/>
              </a:rPr>
              <a:t>- mąka pełnoziarnista razowa</a:t>
            </a:r>
            <a:br>
              <a:rPr lang="pl-PL" dirty="0"/>
            </a:br>
            <a:r>
              <a:rPr lang="pl-PL" b="1" i="1" dirty="0">
                <a:solidFill>
                  <a:srgbClr val="666666"/>
                </a:solidFill>
                <a:effectLst/>
                <a:latin typeface="Open Sans" panose="020B0606030504020204" pitchFamily="34" charset="0"/>
              </a:rPr>
              <a:t>słodzone napoje</a:t>
            </a:r>
            <a:r>
              <a:rPr lang="pl-PL" b="0" i="0" dirty="0">
                <a:solidFill>
                  <a:srgbClr val="666666"/>
                </a:solidFill>
                <a:effectLst/>
                <a:latin typeface="Open Sans" panose="020B0606030504020204" pitchFamily="34" charset="0"/>
              </a:rPr>
              <a:t> - woda, lemoniada słodzona miodem</a:t>
            </a:r>
            <a:br>
              <a:rPr lang="pl-PL" dirty="0"/>
            </a:br>
            <a:r>
              <a:rPr lang="pl-PL" b="1" i="1" dirty="0">
                <a:solidFill>
                  <a:srgbClr val="666666"/>
                </a:solidFill>
                <a:effectLst/>
                <a:latin typeface="Open Sans" panose="020B0606030504020204" pitchFamily="34" charset="0"/>
              </a:rPr>
              <a:t>biały ryż </a:t>
            </a:r>
            <a:r>
              <a:rPr lang="pl-PL" b="0" i="0" dirty="0">
                <a:solidFill>
                  <a:srgbClr val="666666"/>
                </a:solidFill>
                <a:effectLst/>
                <a:latin typeface="Open Sans" panose="020B0606030504020204" pitchFamily="34" charset="0"/>
              </a:rPr>
              <a:t>- dziki lub brązowy ryż</a:t>
            </a:r>
            <a:br>
              <a:rPr lang="pl-PL" dirty="0"/>
            </a:br>
            <a:r>
              <a:rPr lang="pl-PL" b="1" i="1" dirty="0">
                <a:solidFill>
                  <a:srgbClr val="666666"/>
                </a:solidFill>
                <a:effectLst/>
                <a:latin typeface="Open Sans" panose="020B0606030504020204" pitchFamily="34" charset="0"/>
              </a:rPr>
              <a:t>frytki smażone w głębokim tłuszczu</a:t>
            </a:r>
            <a:r>
              <a:rPr lang="pl-PL" b="0" i="0" dirty="0">
                <a:solidFill>
                  <a:srgbClr val="666666"/>
                </a:solidFill>
                <a:effectLst/>
                <a:latin typeface="Open Sans" panose="020B0606030504020204" pitchFamily="34" charset="0"/>
              </a:rPr>
              <a:t> - frytki pieczone w piekarniku</a:t>
            </a:r>
            <a:br>
              <a:rPr lang="pl-PL" dirty="0"/>
            </a:br>
            <a:r>
              <a:rPr lang="pl-PL" b="1" i="1" dirty="0">
                <a:solidFill>
                  <a:srgbClr val="666666"/>
                </a:solidFill>
                <a:effectLst/>
                <a:latin typeface="Open Sans" panose="020B0606030504020204" pitchFamily="34" charset="0"/>
              </a:rPr>
              <a:t>sklepowe wędliny</a:t>
            </a:r>
            <a:r>
              <a:rPr lang="pl-PL" b="0" i="0" dirty="0">
                <a:solidFill>
                  <a:srgbClr val="666666"/>
                </a:solidFill>
                <a:effectLst/>
                <a:latin typeface="Open Sans" panose="020B0606030504020204" pitchFamily="34" charset="0"/>
              </a:rPr>
              <a:t> - mięso pieczone w piekarniku, domowe wędliny</a:t>
            </a:r>
            <a:br>
              <a:rPr lang="pl-PL" dirty="0"/>
            </a:br>
            <a:r>
              <a:rPr lang="pl-PL" b="1" i="1" dirty="0">
                <a:solidFill>
                  <a:srgbClr val="666666"/>
                </a:solidFill>
                <a:effectLst/>
                <a:latin typeface="Open Sans" panose="020B0606030504020204" pitchFamily="34" charset="0"/>
              </a:rPr>
              <a:t>makaron zwykły pszenny</a:t>
            </a:r>
            <a:r>
              <a:rPr lang="pl-PL" b="0" i="0" dirty="0">
                <a:solidFill>
                  <a:srgbClr val="666666"/>
                </a:solidFill>
                <a:effectLst/>
                <a:latin typeface="Open Sans" panose="020B0606030504020204" pitchFamily="34" charset="0"/>
              </a:rPr>
              <a:t> - makaron pełnoziarnisty, żytni</a:t>
            </a:r>
            <a:br>
              <a:rPr lang="pl-PL" dirty="0"/>
            </a:br>
            <a:r>
              <a:rPr lang="pl-PL" b="1" i="1" dirty="0">
                <a:solidFill>
                  <a:srgbClr val="666666"/>
                </a:solidFill>
                <a:effectLst/>
                <a:latin typeface="Open Sans" panose="020B0606030504020204" pitchFamily="34" charset="0"/>
              </a:rPr>
              <a:t>śmietana</a:t>
            </a:r>
            <a:r>
              <a:rPr lang="pl-PL" b="0" i="0" dirty="0">
                <a:solidFill>
                  <a:srgbClr val="666666"/>
                </a:solidFill>
                <a:effectLst/>
                <a:latin typeface="Open Sans" panose="020B0606030504020204" pitchFamily="34" charset="0"/>
              </a:rPr>
              <a:t> - jogurt naturalny</a:t>
            </a:r>
            <a:br>
              <a:rPr lang="pl-PL" dirty="0"/>
            </a:br>
            <a:r>
              <a:rPr lang="pl-PL" b="1" i="1" dirty="0">
                <a:solidFill>
                  <a:srgbClr val="666666"/>
                </a:solidFill>
                <a:effectLst/>
                <a:latin typeface="Open Sans" panose="020B0606030504020204" pitchFamily="34" charset="0"/>
              </a:rPr>
              <a:t>sklepowe słodycze </a:t>
            </a:r>
            <a:r>
              <a:rPr lang="pl-PL" b="0" i="0" dirty="0">
                <a:solidFill>
                  <a:srgbClr val="666666"/>
                </a:solidFill>
                <a:effectLst/>
                <a:latin typeface="Open Sans" panose="020B0606030504020204" pitchFamily="34" charset="0"/>
              </a:rPr>
              <a:t>- owoce suszone, świeże owoce, domowe wypieki</a:t>
            </a:r>
            <a:br>
              <a:rPr lang="pl-PL" dirty="0"/>
            </a:br>
            <a:r>
              <a:rPr lang="pl-PL" b="1" i="1" dirty="0">
                <a:solidFill>
                  <a:srgbClr val="666666"/>
                </a:solidFill>
                <a:effectLst/>
                <a:latin typeface="Open Sans" panose="020B0606030504020204" pitchFamily="34" charset="0"/>
              </a:rPr>
              <a:t>chipsy, paluszki</a:t>
            </a:r>
            <a:r>
              <a:rPr lang="pl-PL" b="0" i="0" dirty="0">
                <a:solidFill>
                  <a:srgbClr val="666666"/>
                </a:solidFill>
                <a:effectLst/>
                <a:latin typeface="Open Sans" panose="020B0606030504020204" pitchFamily="34" charset="0"/>
              </a:rPr>
              <a:t> - orzechy, pestki dyni i słonecznika, prażona ciecierzyca, migdały</a:t>
            </a:r>
            <a:br>
              <a:rPr lang="pl-PL" dirty="0"/>
            </a:br>
            <a:endParaRPr lang="pl-PL" dirty="0"/>
          </a:p>
        </p:txBody>
      </p:sp>
    </p:spTree>
    <p:extLst>
      <p:ext uri="{BB962C8B-B14F-4D97-AF65-F5344CB8AC3E}">
        <p14:creationId xmlns:p14="http://schemas.microsoft.com/office/powerpoint/2010/main" val="101952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496837-8E97-498C-8B62-EB0A0D8AB1D7}"/>
              </a:ext>
            </a:extLst>
          </p:cNvPr>
          <p:cNvSpPr>
            <a:spLocks noGrp="1"/>
          </p:cNvSpPr>
          <p:nvPr>
            <p:ph type="title"/>
          </p:nvPr>
        </p:nvSpPr>
        <p:spPr/>
        <p:txBody>
          <a:bodyPr/>
          <a:lstStyle/>
          <a:p>
            <a:r>
              <a:rPr lang="pl-PL" b="1" i="0" dirty="0">
                <a:solidFill>
                  <a:srgbClr val="444444"/>
                </a:solidFill>
                <a:effectLst/>
                <a:latin typeface="Open Sans" panose="020B0606030504020204" pitchFamily="34" charset="0"/>
              </a:rPr>
              <a:t>Dlaczego chipsy są niezdrowe dla dzieci?</a:t>
            </a:r>
            <a:endParaRPr lang="pl-PL" dirty="0"/>
          </a:p>
        </p:txBody>
      </p:sp>
      <p:sp>
        <p:nvSpPr>
          <p:cNvPr id="3" name="Symbol zastępczy zawartości 2">
            <a:extLst>
              <a:ext uri="{FF2B5EF4-FFF2-40B4-BE49-F238E27FC236}">
                <a16:creationId xmlns:a16="http://schemas.microsoft.com/office/drawing/2014/main" id="{4AD6085F-2A86-423C-A59C-350B31C00750}"/>
              </a:ext>
            </a:extLst>
          </p:cNvPr>
          <p:cNvSpPr>
            <a:spLocks noGrp="1"/>
          </p:cNvSpPr>
          <p:nvPr>
            <p:ph sz="quarter" idx="13"/>
          </p:nvPr>
        </p:nvSpPr>
        <p:spPr/>
        <p:txBody>
          <a:bodyPr>
            <a:normAutofit fontScale="85000" lnSpcReduction="10000"/>
          </a:bodyPr>
          <a:lstStyle/>
          <a:p>
            <a:r>
              <a:rPr lang="pl-PL" b="0" i="0" dirty="0">
                <a:solidFill>
                  <a:srgbClr val="444444"/>
                </a:solidFill>
                <a:effectLst/>
                <a:latin typeface="Open Sans" panose="020B0606030504020204" pitchFamily="34" charset="0"/>
              </a:rPr>
              <a:t>Ziemniaki to powszechnie spożywane warzywa, jednak w procesie ich obróbki do postaci smacznego chipsa zachodzi wiele chemicznych procesów, które w istotny sposób zmieniają jego wartość odżywczą i tym samym powodują, że staje się on niezdrowy. Po pierwsze na skutek smażenia wytwarza się </a:t>
            </a:r>
            <a:r>
              <a:rPr lang="pl-PL" b="0" i="0" dirty="0" err="1">
                <a:solidFill>
                  <a:srgbClr val="444444"/>
                </a:solidFill>
                <a:effectLst/>
                <a:latin typeface="Open Sans" panose="020B0606030504020204" pitchFamily="34" charset="0"/>
              </a:rPr>
              <a:t>akrylamid</a:t>
            </a:r>
            <a:r>
              <a:rPr lang="pl-PL" b="0" i="0" dirty="0">
                <a:solidFill>
                  <a:srgbClr val="444444"/>
                </a:solidFill>
                <a:effectLst/>
                <a:latin typeface="Open Sans" panose="020B0606030504020204" pitchFamily="34" charset="0"/>
              </a:rPr>
              <a:t>, substancja która jest toksyczna dla układu nerwowego, może być również czynnikiem rakotwórczym; a najwięcej jest niej właśnie w chipsach.</a:t>
            </a:r>
          </a:p>
          <a:p>
            <a:r>
              <a:rPr lang="pl-PL" b="0" i="0" dirty="0">
                <a:solidFill>
                  <a:srgbClr val="444444"/>
                </a:solidFill>
                <a:effectLst/>
                <a:latin typeface="Open Sans" panose="020B0606030504020204" pitchFamily="34" charset="0"/>
              </a:rPr>
              <a:t>Dodatkowo dla uzyskania pożądanego smaku do chipsów dodaje się polepszacze smaku oraz konserwanty, jeśli nawet producent deklaruje, że jego produkt nie zawiera konserwantów pozostaje jeszcze kwestia ogromnej ilości soli. Nadmiar soli w diecie dziecka jest niezdrowy ponieważ nerki niezbyt dobrze radzą sobie z jej dużą ilością.</a:t>
            </a:r>
            <a:endParaRPr lang="pl-PL" dirty="0"/>
          </a:p>
        </p:txBody>
      </p:sp>
    </p:spTree>
    <p:extLst>
      <p:ext uri="{BB962C8B-B14F-4D97-AF65-F5344CB8AC3E}">
        <p14:creationId xmlns:p14="http://schemas.microsoft.com/office/powerpoint/2010/main" val="315750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B722CB-7BD2-4140-B5C9-C416C5C17CC2}"/>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 </a:t>
            </a:r>
            <a:r>
              <a:rPr lang="pl-PL" b="1" i="0" dirty="0">
                <a:solidFill>
                  <a:srgbClr val="444444"/>
                </a:solidFill>
                <a:effectLst/>
                <a:latin typeface="Open Sans" panose="020B0606030504020204" pitchFamily="34" charset="0"/>
              </a:rPr>
              <a:t>Napoje gazowane są szkodliwe dla zdrowia?</a:t>
            </a:r>
            <a:endParaRPr lang="pl-PL" dirty="0"/>
          </a:p>
        </p:txBody>
      </p:sp>
      <p:sp>
        <p:nvSpPr>
          <p:cNvPr id="3" name="Symbol zastępczy zawartości 2">
            <a:extLst>
              <a:ext uri="{FF2B5EF4-FFF2-40B4-BE49-F238E27FC236}">
                <a16:creationId xmlns:a16="http://schemas.microsoft.com/office/drawing/2014/main" id="{92909178-E69F-49DA-81C7-A9844FEE9B30}"/>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Napoje gazowane typu cola często zawierają kwas ortofosforowy – antagonistę wapnia, który </a:t>
            </a:r>
            <a:r>
              <a:rPr lang="pl-PL" b="1" i="0" dirty="0">
                <a:solidFill>
                  <a:srgbClr val="444444"/>
                </a:solidFill>
                <a:effectLst/>
                <a:latin typeface="Open Sans" panose="020B0606030504020204" pitchFamily="34" charset="0"/>
              </a:rPr>
              <a:t>źle wpływa na strukturę kości</a:t>
            </a:r>
            <a:r>
              <a:rPr lang="pl-PL" b="0" i="0" dirty="0">
                <a:solidFill>
                  <a:srgbClr val="444444"/>
                </a:solidFill>
                <a:effectLst/>
                <a:latin typeface="Open Sans" panose="020B0606030504020204" pitchFamily="34" charset="0"/>
              </a:rPr>
              <a:t>. Kości stają się miększe i bardziej łamliwe. Kwas ortofosforowy wypłukuje z organizmu wapń tak potrzebny dla prawidłowego rozwoju zębów i kości, szczególnie u dzieci. </a:t>
            </a:r>
            <a:r>
              <a:rPr lang="pl-PL" b="1" i="0" dirty="0">
                <a:solidFill>
                  <a:srgbClr val="444444"/>
                </a:solidFill>
                <a:effectLst/>
                <a:latin typeface="Open Sans" panose="020B0606030504020204" pitchFamily="34" charset="0"/>
              </a:rPr>
              <a:t>Napoje gazowane niszczą szkliwo zębów i mogą powodować choroby dziąseł.</a:t>
            </a:r>
            <a:br>
              <a:rPr lang="pl-PL" b="1" dirty="0"/>
            </a:br>
            <a:endParaRPr lang="pl-PL" b="1" dirty="0"/>
          </a:p>
        </p:txBody>
      </p:sp>
    </p:spTree>
    <p:extLst>
      <p:ext uri="{BB962C8B-B14F-4D97-AF65-F5344CB8AC3E}">
        <p14:creationId xmlns:p14="http://schemas.microsoft.com/office/powerpoint/2010/main" val="173995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D2425B-2ABE-4DB9-9866-C832BE6EB908}"/>
              </a:ext>
            </a:extLst>
          </p:cNvPr>
          <p:cNvSpPr>
            <a:spLocks noGrp="1"/>
          </p:cNvSpPr>
          <p:nvPr>
            <p:ph type="title"/>
          </p:nvPr>
        </p:nvSpPr>
        <p:spPr/>
        <p:txBody>
          <a:bodyPr/>
          <a:lstStyle/>
          <a:p>
            <a:r>
              <a:rPr lang="pl-PL" dirty="0"/>
              <a:t>Zdrowe odżywianie</a:t>
            </a:r>
          </a:p>
        </p:txBody>
      </p:sp>
      <p:sp>
        <p:nvSpPr>
          <p:cNvPr id="3" name="Symbol zastępczy zawartości 2">
            <a:extLst>
              <a:ext uri="{FF2B5EF4-FFF2-40B4-BE49-F238E27FC236}">
                <a16:creationId xmlns:a16="http://schemas.microsoft.com/office/drawing/2014/main" id="{DCFC7C14-2D62-4E06-86BE-B6BE5C389811}"/>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Odżywianie się jest jednym z koniecznych warunków utrzymania się przy życiu. </a:t>
            </a:r>
          </a:p>
          <a:p>
            <a:r>
              <a:rPr lang="pl-PL" b="0" i="0" dirty="0">
                <a:solidFill>
                  <a:srgbClr val="444444"/>
                </a:solidFill>
                <a:effectLst/>
                <a:latin typeface="Open Sans" panose="020B0606030504020204" pitchFamily="34" charset="0"/>
              </a:rPr>
              <a:t>Podobnie bowiem jak inne organizmy, człowiek z pokarmu czerpie energię niezbędną do wykonywania wszystkich czynności życiowych.</a:t>
            </a:r>
          </a:p>
          <a:p>
            <a:r>
              <a:rPr lang="pl-PL" b="0" i="0" dirty="0">
                <a:solidFill>
                  <a:srgbClr val="444444"/>
                </a:solidFill>
                <a:effectLst/>
                <a:latin typeface="Open Sans" panose="020B0606030504020204" pitchFamily="34" charset="0"/>
              </a:rPr>
              <a:t> Pokarm jest także źródłem składników budujących nasze ciało.</a:t>
            </a:r>
            <a:endParaRPr lang="pl-PL" dirty="0"/>
          </a:p>
        </p:txBody>
      </p:sp>
    </p:spTree>
    <p:extLst>
      <p:ext uri="{BB962C8B-B14F-4D97-AF65-F5344CB8AC3E}">
        <p14:creationId xmlns:p14="http://schemas.microsoft.com/office/powerpoint/2010/main" val="126452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1CD5F-D6DD-4583-A595-2D8E54E0D17A}"/>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Piramida zdrowia</a:t>
            </a:r>
            <a:endParaRPr lang="pl-PL" dirty="0"/>
          </a:p>
        </p:txBody>
      </p:sp>
      <p:sp>
        <p:nvSpPr>
          <p:cNvPr id="3" name="Symbol zastępczy zawartości 2">
            <a:extLst>
              <a:ext uri="{FF2B5EF4-FFF2-40B4-BE49-F238E27FC236}">
                <a16:creationId xmlns:a16="http://schemas.microsoft.com/office/drawing/2014/main" id="{0A8D9052-C84D-4E2A-B564-97B1A95D7539}"/>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Piramida Zdrowego Żywienia została stworzona po to, aby w łatwy sposób określić jakie produkty należy jeść często, a jakie rzadziej. Piramida ma przypominać również o tym, aby być aktywnym fizycznie każdego dnia i wybierać jedynie zdrowe produkty. </a:t>
            </a:r>
            <a:endParaRPr lang="pl-PL" dirty="0"/>
          </a:p>
        </p:txBody>
      </p:sp>
    </p:spTree>
    <p:extLst>
      <p:ext uri="{BB962C8B-B14F-4D97-AF65-F5344CB8AC3E}">
        <p14:creationId xmlns:p14="http://schemas.microsoft.com/office/powerpoint/2010/main" val="376946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A56D0F7D-0415-49AB-8746-1AE67F0391D0}"/>
              </a:ext>
            </a:extLst>
          </p:cNvPr>
          <p:cNvPicPr>
            <a:picLocks noGrp="1" noChangeAspect="1"/>
          </p:cNvPicPr>
          <p:nvPr>
            <p:ph sz="quarter" idx="13"/>
          </p:nvPr>
        </p:nvPicPr>
        <p:blipFill>
          <a:blip r:embed="rId2"/>
          <a:stretch>
            <a:fillRect/>
          </a:stretch>
        </p:blipFill>
        <p:spPr>
          <a:xfrm>
            <a:off x="2126751" y="678094"/>
            <a:ext cx="7654247" cy="5753527"/>
          </a:xfrm>
          <a:prstGeom prst="rect">
            <a:avLst/>
          </a:prstGeom>
        </p:spPr>
      </p:pic>
    </p:spTree>
    <p:extLst>
      <p:ext uri="{BB962C8B-B14F-4D97-AF65-F5344CB8AC3E}">
        <p14:creationId xmlns:p14="http://schemas.microsoft.com/office/powerpoint/2010/main" val="253959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33393E88-AE80-4337-A143-D81FCAEEF544}"/>
              </a:ext>
            </a:extLst>
          </p:cNvPr>
          <p:cNvSpPr>
            <a:spLocks noGrp="1"/>
          </p:cNvSpPr>
          <p:nvPr>
            <p:ph sz="quarter" idx="13"/>
          </p:nvPr>
        </p:nvSpPr>
        <p:spPr/>
        <p:txBody>
          <a:bodyPr/>
          <a:lstStyle/>
          <a:p>
            <a:endParaRPr lang="pl-PL"/>
          </a:p>
        </p:txBody>
      </p:sp>
      <p:pic>
        <p:nvPicPr>
          <p:cNvPr id="7" name="Obraz 6">
            <a:extLst>
              <a:ext uri="{FF2B5EF4-FFF2-40B4-BE49-F238E27FC236}">
                <a16:creationId xmlns:a16="http://schemas.microsoft.com/office/drawing/2014/main" id="{164DA33A-5B43-470F-AA5C-EFA109517F6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108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5111D3-14B7-4181-BD0B-DD9C3FAED451}"/>
              </a:ext>
            </a:extLst>
          </p:cNvPr>
          <p:cNvSpPr>
            <a:spLocks noGrp="1"/>
          </p:cNvSpPr>
          <p:nvPr>
            <p:ph type="title"/>
          </p:nvPr>
        </p:nvSpPr>
        <p:spPr/>
        <p:txBody>
          <a:bodyPr/>
          <a:lstStyle/>
          <a:p>
            <a:r>
              <a:rPr lang="pl-PL" b="1" i="0" dirty="0">
                <a:solidFill>
                  <a:srgbClr val="444444"/>
                </a:solidFill>
                <a:effectLst/>
                <a:latin typeface="Open Sans" panose="020B0606030504020204" pitchFamily="34" charset="0"/>
              </a:rPr>
              <a:t>Na śniadanie spożywaj pełnoziarniste pieczywo</a:t>
            </a:r>
            <a:endParaRPr lang="pl-PL" dirty="0"/>
          </a:p>
        </p:txBody>
      </p:sp>
      <p:sp>
        <p:nvSpPr>
          <p:cNvPr id="3" name="Symbol zastępczy zawartości 2">
            <a:extLst>
              <a:ext uri="{FF2B5EF4-FFF2-40B4-BE49-F238E27FC236}">
                <a16:creationId xmlns:a16="http://schemas.microsoft.com/office/drawing/2014/main" id="{BD76E6D5-DDB0-4BD0-B039-F35E39B6539D}"/>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Trzeba zaznaczyć, że Nie każdy ciemny chleb jest pełnoziarnisty, dlatego najlepiej zawsze dokładnie sprawdzaj listę składników. Pieczywo pełnoziarniste zawiera więcej błonnika pokarmowego. Przy spożywaniu chleba najważniejsze jest, aby dodatek jaki się z nim je nie był wysokokaloryczny.</a:t>
            </a:r>
            <a:br>
              <a:rPr lang="pl-PL" dirty="0"/>
            </a:br>
            <a:endParaRPr lang="pl-PL" dirty="0"/>
          </a:p>
        </p:txBody>
      </p:sp>
    </p:spTree>
    <p:extLst>
      <p:ext uri="{BB962C8B-B14F-4D97-AF65-F5344CB8AC3E}">
        <p14:creationId xmlns:p14="http://schemas.microsoft.com/office/powerpoint/2010/main" val="134459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0C623E-3608-41FA-A024-F13486BBAFA6}"/>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 </a:t>
            </a:r>
            <a:r>
              <a:rPr lang="pl-PL" b="1" i="0" dirty="0">
                <a:solidFill>
                  <a:srgbClr val="444444"/>
                </a:solidFill>
                <a:effectLst/>
                <a:latin typeface="Open Sans" panose="020B0606030504020204" pitchFamily="34" charset="0"/>
              </a:rPr>
              <a:t>OWOCE - NIE ZAPOMINAJ O NICH !!!</a:t>
            </a:r>
            <a:endParaRPr lang="pl-PL" dirty="0"/>
          </a:p>
        </p:txBody>
      </p:sp>
      <p:sp>
        <p:nvSpPr>
          <p:cNvPr id="3" name="Symbol zastępczy zawartości 2">
            <a:extLst>
              <a:ext uri="{FF2B5EF4-FFF2-40B4-BE49-F238E27FC236}">
                <a16:creationId xmlns:a16="http://schemas.microsoft.com/office/drawing/2014/main" id="{3BCB186B-4CCA-42A5-B37B-CA5300ABBA64}"/>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Sięgaj po nie, kiedy masz ochotę na przekąskę i zastępuj nimi niezdrowe chipsy lub słodycze.</a:t>
            </a:r>
          </a:p>
          <a:p>
            <a:r>
              <a:rPr lang="pl-PL" b="0" i="0" dirty="0">
                <a:solidFill>
                  <a:srgbClr val="444444"/>
                </a:solidFill>
                <a:effectLst/>
                <a:latin typeface="Open Sans" panose="020B0606030504020204" pitchFamily="34" charset="0"/>
              </a:rPr>
              <a:t> Są cennym źródłem witamin, składników mineralnych i błonnika pokarmowego, ale pamiętaj, że zawierają też dużo cukru, który w nadmiernych ilościach może być niekorzystny dla organizmu.</a:t>
            </a:r>
            <a:endParaRPr lang="pl-PL" dirty="0"/>
          </a:p>
        </p:txBody>
      </p:sp>
    </p:spTree>
    <p:extLst>
      <p:ext uri="{BB962C8B-B14F-4D97-AF65-F5344CB8AC3E}">
        <p14:creationId xmlns:p14="http://schemas.microsoft.com/office/powerpoint/2010/main" val="174823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6CF788-0882-412E-8D81-0835A8270653}"/>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 Mleko i jego przetwory.</a:t>
            </a:r>
            <a:endParaRPr lang="pl-PL" dirty="0"/>
          </a:p>
        </p:txBody>
      </p:sp>
      <p:sp>
        <p:nvSpPr>
          <p:cNvPr id="3" name="Symbol zastępczy zawartości 2">
            <a:extLst>
              <a:ext uri="{FF2B5EF4-FFF2-40B4-BE49-F238E27FC236}">
                <a16:creationId xmlns:a16="http://schemas.microsoft.com/office/drawing/2014/main" id="{1D7B2EC6-7DF7-4110-BE6B-B8F6DB282AD2}"/>
              </a:ext>
            </a:extLst>
          </p:cNvPr>
          <p:cNvSpPr>
            <a:spLocks noGrp="1"/>
          </p:cNvSpPr>
          <p:nvPr>
            <p:ph sz="quarter" idx="13"/>
          </p:nvPr>
        </p:nvSpPr>
        <p:spPr/>
        <p:txBody>
          <a:bodyPr/>
          <a:lstStyle/>
          <a:p>
            <a:r>
              <a:rPr lang="pl-PL" b="0" i="0" dirty="0">
                <a:solidFill>
                  <a:srgbClr val="444444"/>
                </a:solidFill>
                <a:effectLst/>
                <a:latin typeface="Open Sans" panose="020B0606030504020204" pitchFamily="34" charset="0"/>
              </a:rPr>
              <a:t>Sięgaj po mleko, ponieważ jest bo źródłem wapnia.</a:t>
            </a:r>
          </a:p>
          <a:p>
            <a:r>
              <a:rPr lang="pl-PL" b="0" i="0" dirty="0">
                <a:solidFill>
                  <a:srgbClr val="444444"/>
                </a:solidFill>
                <a:effectLst/>
                <a:latin typeface="Open Sans" panose="020B0606030504020204" pitchFamily="34" charset="0"/>
              </a:rPr>
              <a:t> Wapń jest niezbędnym składnikiem budowy kości, dlatego bardzo ważne jest, aby w młodym wieku spożywać dużo produktów mlecznych. Zawsze sprawdzaj etykietę na opakowaniach produktów mlecznych, ponieważ ważne jest aby mleko, jogurty i ser były niskotłuszczowe.</a:t>
            </a:r>
            <a:endParaRPr lang="pl-PL" dirty="0"/>
          </a:p>
        </p:txBody>
      </p:sp>
    </p:spTree>
    <p:extLst>
      <p:ext uri="{BB962C8B-B14F-4D97-AF65-F5344CB8AC3E}">
        <p14:creationId xmlns:p14="http://schemas.microsoft.com/office/powerpoint/2010/main" val="340160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0017B8-226E-4FDD-BD92-4F4B0D2DF34A}"/>
              </a:ext>
            </a:extLst>
          </p:cNvPr>
          <p:cNvSpPr>
            <a:spLocks noGrp="1"/>
          </p:cNvSpPr>
          <p:nvPr>
            <p:ph type="title"/>
          </p:nvPr>
        </p:nvSpPr>
        <p:spPr/>
        <p:txBody>
          <a:bodyPr/>
          <a:lstStyle/>
          <a:p>
            <a:r>
              <a:rPr lang="pl-PL" b="0" i="0" dirty="0">
                <a:solidFill>
                  <a:srgbClr val="444444"/>
                </a:solidFill>
                <a:effectLst/>
                <a:latin typeface="Open Sans" panose="020B0606030504020204" pitchFamily="34" charset="0"/>
              </a:rPr>
              <a:t>Warzywa</a:t>
            </a:r>
            <a:endParaRPr lang="pl-PL" dirty="0"/>
          </a:p>
        </p:txBody>
      </p:sp>
      <p:sp>
        <p:nvSpPr>
          <p:cNvPr id="3" name="Symbol zastępczy zawartości 2">
            <a:extLst>
              <a:ext uri="{FF2B5EF4-FFF2-40B4-BE49-F238E27FC236}">
                <a16:creationId xmlns:a16="http://schemas.microsoft.com/office/drawing/2014/main" id="{4A01252C-AC73-49A5-B4A3-7942B43EB079}"/>
              </a:ext>
            </a:extLst>
          </p:cNvPr>
          <p:cNvSpPr>
            <a:spLocks noGrp="1"/>
          </p:cNvSpPr>
          <p:nvPr>
            <p:ph sz="quarter" idx="13"/>
          </p:nvPr>
        </p:nvSpPr>
        <p:spPr/>
        <p:txBody>
          <a:bodyPr/>
          <a:lstStyle/>
          <a:p>
            <a:pPr marL="0" indent="0">
              <a:buNone/>
            </a:pPr>
            <a:r>
              <a:rPr lang="pl-PL" b="0" i="0" dirty="0">
                <a:solidFill>
                  <a:srgbClr val="444444"/>
                </a:solidFill>
                <a:effectLst/>
                <a:latin typeface="Open Sans" panose="020B0606030504020204" pitchFamily="34" charset="0"/>
              </a:rPr>
              <a:t>Pokoloruj swój talerz dzięki zawartości różnorodnych, smacznych warzyw. Najlepiej jeść surowe warzywa w kolorze pomarańczowym i ciemnozielonym, które smakują wyśmienicie i są podstawowym źródłem witamin i minerałów.</a:t>
            </a:r>
            <a:endParaRPr lang="pl-PL" dirty="0"/>
          </a:p>
        </p:txBody>
      </p:sp>
    </p:spTree>
    <p:extLst>
      <p:ext uri="{BB962C8B-B14F-4D97-AF65-F5344CB8AC3E}">
        <p14:creationId xmlns:p14="http://schemas.microsoft.com/office/powerpoint/2010/main" val="2485914424"/>
      </p:ext>
    </p:extLst>
  </p:cSld>
  <p:clrMapOvr>
    <a:masterClrMapping/>
  </p:clrMapOvr>
</p:sld>
</file>

<file path=ppt/theme/theme1.xml><?xml version="1.0" encoding="utf-8"?>
<a:theme xmlns:a="http://schemas.openxmlformats.org/drawingml/2006/main" name="Krop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63</TotalTime>
  <Words>1190</Words>
  <Application>Microsoft Office PowerPoint</Application>
  <PresentationFormat>Panoramiczny</PresentationFormat>
  <Paragraphs>38</Paragraphs>
  <Slides>18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Open Sans</vt:lpstr>
      <vt:lpstr>Tw Cen MT</vt:lpstr>
      <vt:lpstr>Kropla</vt:lpstr>
      <vt:lpstr>Prezentacja programu PowerPoint</vt:lpstr>
      <vt:lpstr>Zdrowe odżywianie</vt:lpstr>
      <vt:lpstr>Piramida zdrowia</vt:lpstr>
      <vt:lpstr>Prezentacja programu PowerPoint</vt:lpstr>
      <vt:lpstr>Prezentacja programu PowerPoint</vt:lpstr>
      <vt:lpstr>Na śniadanie spożywaj pełnoziarniste pieczywo</vt:lpstr>
      <vt:lpstr> OWOCE - NIE ZAPOMINAJ O NICH !!!</vt:lpstr>
      <vt:lpstr> Mleko i jego przetwory.</vt:lpstr>
      <vt:lpstr>Warzywa</vt:lpstr>
      <vt:lpstr>Warzywa i owoce</vt:lpstr>
      <vt:lpstr>Pięć porcji warzyw i owoców !!!</vt:lpstr>
      <vt:lpstr> Mięso, jaja, orzechy i nasiona strączkowe</vt:lpstr>
      <vt:lpstr> Tłuszcz</vt:lpstr>
      <vt:lpstr>Aktywność fizyczna</vt:lpstr>
      <vt:lpstr>Co do picia?</vt:lpstr>
      <vt:lpstr>Szukaj zdrowych zamienników</vt:lpstr>
      <vt:lpstr>Dlaczego chipsy są niezdrowe dla dzieci?</vt:lpstr>
      <vt:lpstr> Napoje gazowane są szkodliwe dla zdrowia?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Dell</dc:creator>
  <cp:lastModifiedBy>Dell</cp:lastModifiedBy>
  <cp:revision>5</cp:revision>
  <dcterms:created xsi:type="dcterms:W3CDTF">2021-11-01T19:48:48Z</dcterms:created>
  <dcterms:modified xsi:type="dcterms:W3CDTF">2022-02-22T20:20:22Z</dcterms:modified>
</cp:coreProperties>
</file>